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3" r:id="rId3"/>
    <p:sldId id="270" r:id="rId4"/>
    <p:sldId id="266" r:id="rId5"/>
    <p:sldId id="264" r:id="rId6"/>
    <p:sldId id="265" r:id="rId7"/>
    <p:sldId id="267" r:id="rId8"/>
    <p:sldId id="268" r:id="rId9"/>
    <p:sldId id="269" r:id="rId10"/>
    <p:sldId id="271" r:id="rId11"/>
    <p:sldId id="257" r:id="rId12"/>
    <p:sldId id="258" r:id="rId13"/>
    <p:sldId id="259" r:id="rId14"/>
    <p:sldId id="260" r:id="rId15"/>
  </p:sldIdLst>
  <p:sldSz cx="9144000" cy="6858000" type="screen4x3"/>
  <p:notesSz cx="6858000" cy="9144000"/>
  <p:defaultTextStyle>
    <a:defPPr>
      <a:defRPr lang="lb-L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b-L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D4A31-1C2D-43FF-AAF5-4548FB648915}" type="datetimeFigureOut">
              <a:rPr lang="lb-LU" smtClean="0"/>
              <a:pPr/>
              <a:t>27/05/2010</a:t>
            </a:fld>
            <a:endParaRPr lang="lb-L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b-L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33EF1-6D36-4CAC-99EF-12F46F40BA7C}" type="slidenum">
              <a:rPr lang="lb-LU" smtClean="0"/>
              <a:pPr/>
              <a:t>‹#›</a:t>
            </a:fld>
            <a:endParaRPr lang="lb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40FAD50-ED14-416C-B365-5C7B2E3B7CA0}" type="slidenum">
              <a:rPr lang="lb-LU" smtClean="0"/>
              <a:pPr/>
              <a:t>‹#›</a:t>
            </a:fld>
            <a:endParaRPr lang="lb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editerraneeonline.eu/photos/drapeaux/Luxembourg-drapeau.pn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www.komma-sh.de/themen/europafaehige-kommune/eu.gif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omma-sh.de/themen/europafaehige-kommune/eu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google.lu/imgres?imgurl=http://www.whpa.org/logo_WMA.jpg&amp;imgrefurl=http://www.whpa.org/factresistance.htm&amp;usg=__tOJ78532LDEYcxW_YT7wbWWxFm4=&amp;h=134&amp;w=161&amp;sz=5&amp;hl=de&amp;start=3&amp;um=1&amp;itbs=1&amp;tbnid=SxRlCzHTxgTYyM:&amp;tbnh=82&amp;tbnw=98&amp;prev=/images?q=World+Medical+Association&amp;um=1&amp;hl=de&amp;rlz=1T4GGLJ_enLU224LU224&amp;tbs=isch: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mma-sh.de/themen/europafaehige-kommune/eu.gi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mma-sh.de/themen/europafaehige-kommune/eu.gi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mma-sh.de/themen/europafaehige-kommune/eu.gi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editerraneeonline.eu/photos/drapeaux/Luxembourg-drapeau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komma-sh.de/themen/europafaehige-kommune/eu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editerraneeonline.eu/photos/drapeaux/Luxembourg-drapeau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komma-sh.de/themen/europafaehige-kommune/eu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editerraneeonline.eu/photos/drapeaux/Luxembourg-drapeau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komma-sh.de/themen/europafaehige-kommune/eu.gi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lu/imgres?imgurl=http://www.whpa.org/logo_WMA.jpg&amp;imgrefurl=http://www.whpa.org/factresistance.htm&amp;usg=__tOJ78532LDEYcxW_YT7wbWWxFm4=&amp;h=134&amp;w=161&amp;sz=5&amp;hl=de&amp;start=3&amp;um=1&amp;itbs=1&amp;tbnid=SxRlCzHTxgTYyM:&amp;tbnh=82&amp;tbnw=98&amp;prev=/images?q=World+Medical+Association&amp;um=1&amp;hl=de&amp;rlz=1T4GGLJ_enLU224LU224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komma-sh.de/themen/europafaehige-kommune/eu.gi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lu/imgres?imgurl=http://www.whpa.org/logo_WMA.jpg&amp;imgrefurl=http://www.whpa.org/factresistance.htm&amp;usg=__tOJ78532LDEYcxW_YT7wbWWxFm4=&amp;h=134&amp;w=161&amp;sz=5&amp;hl=de&amp;start=3&amp;um=1&amp;itbs=1&amp;tbnid=SxRlCzHTxgTYyM:&amp;tbnh=82&amp;tbnw=98&amp;prev=/images?q=World+Medical+Association&amp;um=1&amp;hl=de&amp;rlz=1T4GGLJ_enLU224LU224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komma-sh.de/themen/europafaehige-kommune/eu.gi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lu/imgres?imgurl=http://www.whpa.org/logo_WMA.jpg&amp;imgrefurl=http://www.whpa.org/factresistance.htm&amp;usg=__tOJ78532LDEYcxW_YT7wbWWxFm4=&amp;h=134&amp;w=161&amp;sz=5&amp;hl=de&amp;start=3&amp;um=1&amp;itbs=1&amp;tbnid=SxRlCzHTxgTYyM:&amp;tbnh=82&amp;tbnw=98&amp;prev=/images?q=World+Medical+Association&amp;um=1&amp;hl=de&amp;rlz=1T4GGLJ_enLU224LU224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komma-sh.de/themen/europafaehige-kommune/eu.g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lu/imgres?imgurl=http://www.whpa.org/logo_WMA.jpg&amp;imgrefurl=http://www.whpa.org/factresistance.htm&amp;usg=__tOJ78532LDEYcxW_YT7wbWWxFm4=&amp;h=134&amp;w=161&amp;sz=5&amp;hl=de&amp;start=3&amp;um=1&amp;itbs=1&amp;tbnid=SxRlCzHTxgTYyM:&amp;tbnh=82&amp;tbnw=98&amp;prev=/images?q=World+Medical+Association&amp;um=1&amp;hl=de&amp;rlz=1T4GGLJ_enLU224LU224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komma-sh.de/themen/europafaehige-kommune/eu.gi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lu/imgres?imgurl=http://www.whpa.org/logo_WMA.jpg&amp;imgrefurl=http://www.whpa.org/factresistance.htm&amp;usg=__tOJ78532LDEYcxW_YT7wbWWxFm4=&amp;h=134&amp;w=161&amp;sz=5&amp;hl=de&amp;start=3&amp;um=1&amp;itbs=1&amp;tbnid=SxRlCzHTxgTYyM:&amp;tbnh=82&amp;tbnw=98&amp;prev=/images?q=World+Medical+Association&amp;um=1&amp;hl=de&amp;rlz=1T4GGLJ_enLU224LU224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komma-sh.de/themen/europafaehige-kommune/eu.gi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lu/imgres?imgurl=http://www.whpa.org/logo_WMA.jpg&amp;imgrefurl=http://www.whpa.org/factresistance.htm&amp;usg=__tOJ78532LDEYcxW_YT7wbWWxFm4=&amp;h=134&amp;w=161&amp;sz=5&amp;hl=de&amp;start=3&amp;um=1&amp;itbs=1&amp;tbnid=SxRlCzHTxgTYyM:&amp;tbnh=82&amp;tbnw=98&amp;prev=/images?q=World+Medical+Association&amp;um=1&amp;hl=de&amp;rlz=1T4GGLJ_enLU224LU224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komma-sh.de/themen/europafaehige-kommune/eu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b-LU" b="1" dirty="0" smtClean="0">
                <a:solidFill>
                  <a:srgbClr val="92D050"/>
                </a:solidFill>
              </a:rPr>
              <a:t>TASK SHIFTING</a:t>
            </a:r>
            <a:endParaRPr lang="lb-LU" b="1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b-LU" b="1" dirty="0" smtClean="0"/>
              <a:t>Dr Claude Schummer</a:t>
            </a:r>
          </a:p>
          <a:p>
            <a:r>
              <a:rPr lang="lb-LU" b="1" dirty="0" smtClean="0"/>
              <a:t>EANA </a:t>
            </a:r>
          </a:p>
          <a:p>
            <a:r>
              <a:rPr lang="lb-LU" b="1" dirty="0" smtClean="0"/>
              <a:t>Luxembourg 2010</a:t>
            </a:r>
            <a:endParaRPr lang="lb-LU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pic>
        <p:nvPicPr>
          <p:cNvPr id="6" name="Picture 5" descr="Vollbild anzei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4331" y="142852"/>
            <a:ext cx="1266825" cy="762000"/>
          </a:xfrm>
          <a:prstGeom prst="rect">
            <a:avLst/>
          </a:prstGeom>
          <a:noFill/>
        </p:spPr>
      </p:pic>
      <p:pic>
        <p:nvPicPr>
          <p:cNvPr id="7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sz="2800" dirty="0" smtClean="0"/>
              <a:t>The World Medical Association recommends the following guidelines</a:t>
            </a:r>
            <a:r>
              <a:rPr lang="en-US" sz="2800" dirty="0" smtClean="0"/>
              <a:t>:</a:t>
            </a:r>
            <a:endParaRPr lang="en-US" sz="2800" u="sng" dirty="0" smtClean="0"/>
          </a:p>
          <a:p>
            <a:pPr marL="770382" lvl="1" indent="-514350">
              <a:buFont typeface="+mj-lt"/>
              <a:buAutoNum type="arabicPeriod" startAt="14"/>
            </a:pPr>
            <a:r>
              <a:rPr lang="en-US" sz="2400" u="sng" dirty="0" smtClean="0"/>
              <a:t>Research</a:t>
            </a:r>
            <a:r>
              <a:rPr lang="en-US" sz="2400" dirty="0" smtClean="0"/>
              <a:t> </a:t>
            </a:r>
            <a:r>
              <a:rPr lang="en-US" sz="2400" dirty="0" smtClean="0"/>
              <a:t>must be conducted in order to identify successful training models</a:t>
            </a:r>
          </a:p>
          <a:p>
            <a:pPr marL="770382" lvl="1" indent="-514350">
              <a:buFont typeface="+mj-lt"/>
              <a:buAutoNum type="arabicPeriod" startAt="14"/>
            </a:pPr>
            <a:r>
              <a:rPr lang="en-US" sz="2400" dirty="0" smtClean="0"/>
              <a:t>National Medical Associations should collaborate with associations of other health care professionals in setting the framework for task shifting.</a:t>
            </a:r>
          </a:p>
          <a:p>
            <a:endParaRPr lang="lb-L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6" name="TextBox 5"/>
          <p:cNvSpPr txBox="1"/>
          <p:nvPr/>
        </p:nvSpPr>
        <p:spPr>
          <a:xfrm>
            <a:off x="5857884" y="6000768"/>
            <a:ext cx="282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lb-L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b-LU" b="1" dirty="0" smtClean="0"/>
              <a:t>NEW DELHI, OCTOBER 2009</a:t>
            </a:r>
            <a:endParaRPr lang="lb-LU" b="1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pic>
        <p:nvPicPr>
          <p:cNvPr id="8" name="Picture 2" descr="Vollbild anzei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  <p:pic>
        <p:nvPicPr>
          <p:cNvPr id="9" name="Picture 2" descr="http://t1.gstatic.com/images?q=tbn:SxRlCzHTxgTYyM:http://www.whpa.org/logo_WM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0582" y="4743"/>
            <a:ext cx="933450" cy="781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lb-LU" dirty="0"/>
          </a:p>
          <a:p>
            <a:pPr>
              <a:buNone/>
            </a:pPr>
            <a:r>
              <a:rPr lang="en-US" dirty="0" smtClean="0"/>
              <a:t>Task </a:t>
            </a:r>
            <a:r>
              <a:rPr lang="en-US" dirty="0"/>
              <a:t>shifting is a process of delegation whereby physician’s tasks </a:t>
            </a:r>
            <a:r>
              <a:rPr lang="en-US" dirty="0" smtClean="0"/>
              <a:t>are moved </a:t>
            </a:r>
            <a:r>
              <a:rPr lang="en-US" dirty="0"/>
              <a:t>to other health workers with the aim to: </a:t>
            </a:r>
          </a:p>
          <a:p>
            <a:pPr lvl="1"/>
            <a:r>
              <a:rPr lang="en-US" dirty="0" smtClean="0"/>
              <a:t>obtain </a:t>
            </a:r>
            <a:r>
              <a:rPr lang="en-US" dirty="0"/>
              <a:t>benefit for the patients; </a:t>
            </a:r>
          </a:p>
          <a:p>
            <a:pPr lvl="1"/>
            <a:r>
              <a:rPr lang="en-US" dirty="0" smtClean="0"/>
              <a:t>sustaining </a:t>
            </a:r>
            <a:r>
              <a:rPr lang="en-US" dirty="0"/>
              <a:t>the quality of the medical process; </a:t>
            </a:r>
          </a:p>
          <a:p>
            <a:pPr lvl="1"/>
            <a:r>
              <a:rPr lang="en-US" dirty="0" smtClean="0"/>
              <a:t>enable </a:t>
            </a:r>
            <a:r>
              <a:rPr lang="en-US" dirty="0"/>
              <a:t>more efficient use of the human resources currently available; </a:t>
            </a:r>
          </a:p>
          <a:p>
            <a:pPr lvl="1"/>
            <a:r>
              <a:rPr lang="en-US" dirty="0" smtClean="0"/>
              <a:t>rationalizing </a:t>
            </a:r>
            <a:r>
              <a:rPr lang="en-US" dirty="0"/>
              <a:t>costs in certain circumstances (successful implementation might require new and additional resources); </a:t>
            </a:r>
          </a:p>
          <a:p>
            <a:pPr lvl="1"/>
            <a:r>
              <a:rPr lang="en-US" dirty="0" smtClean="0"/>
              <a:t>increase </a:t>
            </a:r>
            <a:r>
              <a:rPr lang="en-US" dirty="0"/>
              <a:t>levels of responsibility throughout the health care workforce - additional responsibility must go along with increased pay and resources to be found for salary rises; </a:t>
            </a:r>
          </a:p>
          <a:p>
            <a:pPr lvl="1"/>
            <a:r>
              <a:rPr lang="lb-LU" dirty="0" smtClean="0"/>
              <a:t>improve </a:t>
            </a:r>
            <a:r>
              <a:rPr lang="lb-LU" dirty="0"/>
              <a:t>job satisfaction.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3682" y="-24"/>
            <a:ext cx="28003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5"/>
          <p:cNvSpPr txBox="1"/>
          <p:nvPr/>
        </p:nvSpPr>
        <p:spPr>
          <a:xfrm>
            <a:off x="6500826" y="6000768"/>
            <a:ext cx="2113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lb-L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b-LU" b="1" dirty="0" smtClean="0"/>
              <a:t>LISBON, 8 May 2010</a:t>
            </a:r>
            <a:endParaRPr lang="lb-LU" b="1" dirty="0"/>
          </a:p>
        </p:txBody>
      </p:sp>
      <p:pic>
        <p:nvPicPr>
          <p:cNvPr id="8" name="Picture 2" descr="Vollbild anzeige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b-LU" dirty="0"/>
          </a:p>
          <a:p>
            <a:pPr>
              <a:buNone/>
            </a:pPr>
            <a:r>
              <a:rPr lang="en-US" dirty="0" smtClean="0"/>
              <a:t>Task </a:t>
            </a:r>
            <a:r>
              <a:rPr lang="en-US" dirty="0"/>
              <a:t>shifting could relate to: </a:t>
            </a:r>
          </a:p>
          <a:p>
            <a:pPr lvl="1"/>
            <a:r>
              <a:rPr lang="en-US" dirty="0" smtClean="0"/>
              <a:t>nurses </a:t>
            </a:r>
            <a:r>
              <a:rPr lang="en-US" dirty="0"/>
              <a:t>- expanding services and improving clinical outcomes for patients; </a:t>
            </a:r>
          </a:p>
          <a:p>
            <a:pPr lvl="1"/>
            <a:r>
              <a:rPr lang="lb-LU" dirty="0" smtClean="0"/>
              <a:t>pharmacists</a:t>
            </a:r>
            <a:r>
              <a:rPr lang="lb-LU" dirty="0"/>
              <a:t>; </a:t>
            </a:r>
          </a:p>
          <a:p>
            <a:pPr lvl="1"/>
            <a:r>
              <a:rPr lang="lb-LU" dirty="0" smtClean="0"/>
              <a:t>administrative </a:t>
            </a:r>
            <a:r>
              <a:rPr lang="lb-LU" dirty="0"/>
              <a:t>personnel (statistical documentation, reports); </a:t>
            </a:r>
          </a:p>
          <a:p>
            <a:pPr lvl="1"/>
            <a:r>
              <a:rPr lang="lb-LU" dirty="0" smtClean="0"/>
              <a:t>other </a:t>
            </a:r>
            <a:r>
              <a:rPr lang="lb-LU" dirty="0"/>
              <a:t>health professionals.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3682" y="-24"/>
            <a:ext cx="28003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572264" y="6000768"/>
            <a:ext cx="2113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lb-L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b-LU" b="1" dirty="0" smtClean="0"/>
              <a:t>LISBON, 8 May 2010</a:t>
            </a:r>
            <a:endParaRPr lang="lb-LU" b="1" dirty="0"/>
          </a:p>
        </p:txBody>
      </p:sp>
      <p:pic>
        <p:nvPicPr>
          <p:cNvPr id="9" name="Picture 2" descr="Vollbild anzeige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lb-LU" dirty="0"/>
          </a:p>
          <a:p>
            <a:pPr>
              <a:buNone/>
            </a:pPr>
            <a:r>
              <a:rPr lang="lb-LU" dirty="0" smtClean="0"/>
              <a:t>Prerequisite </a:t>
            </a:r>
            <a:r>
              <a:rPr lang="lb-LU" dirty="0"/>
              <a:t>standards: </a:t>
            </a:r>
          </a:p>
          <a:p>
            <a:pPr lvl="1"/>
            <a:r>
              <a:rPr lang="en-US" dirty="0" smtClean="0"/>
              <a:t>diagnosis </a:t>
            </a:r>
            <a:r>
              <a:rPr lang="en-US" dirty="0"/>
              <a:t>and therapeutic decision must remain the responsibility of the physicians; </a:t>
            </a:r>
          </a:p>
          <a:p>
            <a:pPr lvl="1"/>
            <a:r>
              <a:rPr lang="en-US" dirty="0" smtClean="0"/>
              <a:t>involving </a:t>
            </a:r>
            <a:r>
              <a:rPr lang="en-US" dirty="0"/>
              <a:t>professional representative medical associations before initiating the process by political decision; </a:t>
            </a:r>
          </a:p>
          <a:p>
            <a:pPr lvl="1"/>
            <a:r>
              <a:rPr lang="en-US" dirty="0" smtClean="0"/>
              <a:t>appropriate </a:t>
            </a:r>
            <a:r>
              <a:rPr lang="en-US" dirty="0"/>
              <a:t>health legislation and administrative regulation for task-shifting practice; 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should not and must not be associated with second-rate services; 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should be a way to improving the overall quality of health services – not only cutting costs; </a:t>
            </a:r>
          </a:p>
          <a:p>
            <a:pPr lvl="1"/>
            <a:r>
              <a:rPr lang="en-US" dirty="0" smtClean="0"/>
              <a:t>ensuring </a:t>
            </a:r>
            <a:r>
              <a:rPr lang="en-US" dirty="0"/>
              <a:t>that existing health workers are appropriately qualified for the new tasks they will be asked to undertake: </a:t>
            </a:r>
          </a:p>
          <a:p>
            <a:pPr lvl="2"/>
            <a:r>
              <a:rPr lang="lb-LU" dirty="0" smtClean="0"/>
              <a:t>training </a:t>
            </a:r>
            <a:r>
              <a:rPr lang="lb-LU" dirty="0"/>
              <a:t>and experience; </a:t>
            </a:r>
          </a:p>
          <a:p>
            <a:pPr lvl="2"/>
            <a:r>
              <a:rPr lang="en-US" dirty="0" smtClean="0"/>
              <a:t>examination </a:t>
            </a:r>
            <a:r>
              <a:rPr lang="en-US" dirty="0"/>
              <a:t>and mentoring procedures; </a:t>
            </a:r>
          </a:p>
          <a:p>
            <a:pPr lvl="2"/>
            <a:r>
              <a:rPr lang="en-US" dirty="0" smtClean="0"/>
              <a:t>opportunities </a:t>
            </a:r>
            <a:r>
              <a:rPr lang="en-US" dirty="0"/>
              <a:t>for continuing education</a:t>
            </a:r>
            <a:r>
              <a:rPr lang="en-US" dirty="0" smtClean="0"/>
              <a:t>.</a:t>
            </a:r>
            <a:endParaRPr lang="lb-L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3682" y="-24"/>
            <a:ext cx="28003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500826" y="6000768"/>
            <a:ext cx="2113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b="1" dirty="0" smtClean="0"/>
              <a:t>LISBON, 8 May 2010</a:t>
            </a:r>
            <a:endParaRPr lang="lb-LU" b="1" dirty="0"/>
          </a:p>
        </p:txBody>
      </p:sp>
      <p:pic>
        <p:nvPicPr>
          <p:cNvPr id="9" name="Picture 2" descr="Vollbild anzeige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lb-LU" b="1" dirty="0" smtClean="0"/>
              <a:t>Key issues for discussion:</a:t>
            </a:r>
          </a:p>
          <a:p>
            <a:pPr>
              <a:buNone/>
            </a:pPr>
            <a:endParaRPr lang="lb-LU" b="1" dirty="0" smtClean="0"/>
          </a:p>
          <a:p>
            <a:pPr>
              <a:buNone/>
            </a:pPr>
            <a:r>
              <a:rPr lang="lb-LU" sz="4300" dirty="0" smtClean="0"/>
              <a:t>Task shifting </a:t>
            </a:r>
          </a:p>
          <a:p>
            <a:r>
              <a:rPr lang="lb-LU" dirty="0" smtClean="0"/>
              <a:t>Experience different countries</a:t>
            </a:r>
          </a:p>
          <a:p>
            <a:r>
              <a:rPr lang="lb-LU" dirty="0" smtClean="0"/>
              <a:t>Responsibility</a:t>
            </a:r>
          </a:p>
          <a:p>
            <a:r>
              <a:rPr lang="lb-LU" dirty="0" smtClean="0"/>
              <a:t>Training</a:t>
            </a:r>
          </a:p>
          <a:p>
            <a:r>
              <a:rPr lang="lb-LU" dirty="0" smtClean="0"/>
              <a:t>Quality Assurance</a:t>
            </a:r>
          </a:p>
          <a:p>
            <a:endParaRPr lang="lb-LU" dirty="0" smtClean="0"/>
          </a:p>
          <a:p>
            <a:pPr>
              <a:buFont typeface="Wingdings" pitchFamily="2" charset="2"/>
              <a:buChar char="Ø"/>
            </a:pPr>
            <a:r>
              <a:rPr lang="lb-LU" b="1" dirty="0" smtClean="0">
                <a:solidFill>
                  <a:srgbClr val="00B050"/>
                </a:solidFill>
              </a:rPr>
              <a:t>EANA Policy Paper</a:t>
            </a:r>
          </a:p>
          <a:p>
            <a:endParaRPr lang="lb-L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pic>
        <p:nvPicPr>
          <p:cNvPr id="6" name="Picture 5" descr="Vollbild anzei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4331" y="142852"/>
            <a:ext cx="1266825" cy="762000"/>
          </a:xfrm>
          <a:prstGeom prst="rect">
            <a:avLst/>
          </a:prstGeom>
          <a:noFill/>
        </p:spPr>
      </p:pic>
      <p:pic>
        <p:nvPicPr>
          <p:cNvPr id="7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lb-LU" sz="3600" b="1" dirty="0" smtClean="0">
                <a:solidFill>
                  <a:schemeClr val="tx2"/>
                </a:solidFill>
              </a:rPr>
              <a:t>GLOBAL CHANGES of PARADIGM in HEALTHCARE</a:t>
            </a:r>
          </a:p>
          <a:p>
            <a:pPr marL="514350" indent="-514350">
              <a:buFont typeface="+mj-lt"/>
              <a:buAutoNum type="arabicPeriod"/>
            </a:pPr>
            <a:r>
              <a:rPr lang="lb-LU" dirty="0" smtClean="0"/>
              <a:t>Larger proportion people with high impact chronic illnesses</a:t>
            </a:r>
          </a:p>
          <a:p>
            <a:pPr marL="914400" lvl="1" indent="-514350">
              <a:buFont typeface="Wingdings" pitchFamily="2" charset="2"/>
              <a:buChar char="q"/>
            </a:pPr>
            <a:r>
              <a:rPr lang="lb-LU" dirty="0" smtClean="0"/>
              <a:t>1990: &gt; 50% burden = acute healthcare</a:t>
            </a:r>
          </a:p>
          <a:p>
            <a:pPr marL="914400" lvl="1" indent="-514350">
              <a:buFont typeface="Wingdings" pitchFamily="2" charset="2"/>
              <a:buChar char="q"/>
            </a:pPr>
            <a:r>
              <a:rPr lang="lb-LU" dirty="0" smtClean="0"/>
              <a:t>2020: &gt; 2/3 burden = chronic healthcare</a:t>
            </a:r>
          </a:p>
          <a:p>
            <a:pPr marL="514350" indent="-514350">
              <a:buFont typeface="+mj-lt"/>
              <a:buAutoNum type="arabicPeriod"/>
            </a:pPr>
            <a:r>
              <a:rPr lang="lb-LU" dirty="0" smtClean="0"/>
              <a:t>Change individual consultation </a:t>
            </a:r>
            <a:r>
              <a:rPr lang="lb-LU" dirty="0" smtClean="0">
                <a:latin typeface="Calibri"/>
              </a:rPr>
              <a:t>→ multiprofessional teamwork</a:t>
            </a:r>
          </a:p>
          <a:p>
            <a:pPr marL="514350" indent="-514350">
              <a:buFont typeface="+mj-lt"/>
              <a:buAutoNum type="arabicPeriod"/>
            </a:pPr>
            <a:r>
              <a:rPr lang="lb-LU" dirty="0" smtClean="0">
                <a:latin typeface="Calibri"/>
              </a:rPr>
              <a:t>Shift focus isolated interventions → total care process patient</a:t>
            </a:r>
          </a:p>
          <a:p>
            <a:pPr marL="514350" indent="-514350">
              <a:buFont typeface="+mj-lt"/>
              <a:buAutoNum type="arabicPeriod"/>
            </a:pPr>
            <a:r>
              <a:rPr lang="lb-LU" dirty="0" smtClean="0">
                <a:latin typeface="Calibri"/>
              </a:rPr>
              <a:t>Patient centered approach: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lb-LU" dirty="0" smtClean="0">
                <a:latin typeface="Calibri"/>
              </a:rPr>
              <a:t>Patient preferences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lb-LU" dirty="0" smtClean="0">
                <a:latin typeface="Calibri"/>
              </a:rPr>
              <a:t>Patient self-management</a:t>
            </a:r>
            <a:endParaRPr lang="lb-L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pic>
        <p:nvPicPr>
          <p:cNvPr id="7" name="Picture 6" descr="Vollbild anzei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4331" y="142852"/>
            <a:ext cx="1266825" cy="762000"/>
          </a:xfrm>
          <a:prstGeom prst="rect">
            <a:avLst/>
          </a:prstGeom>
          <a:noFill/>
        </p:spPr>
      </p:pic>
      <p:pic>
        <p:nvPicPr>
          <p:cNvPr id="8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lb-LU" sz="3600" b="1" dirty="0" smtClean="0">
                <a:solidFill>
                  <a:srgbClr val="FF0000"/>
                </a:solidFill>
              </a:rPr>
              <a:t>Task shifting is one response to global change in healthcare</a:t>
            </a:r>
          </a:p>
          <a:p>
            <a:r>
              <a:rPr lang="lb-LU" dirty="0" smtClean="0"/>
              <a:t>WHO</a:t>
            </a:r>
          </a:p>
          <a:p>
            <a:pPr lvl="1"/>
            <a:r>
              <a:rPr lang="lb-LU" b="1" dirty="0" smtClean="0"/>
              <a:t>Task shifting: </a:t>
            </a:r>
            <a:r>
              <a:rPr lang="lb-LU" b="1" i="1" dirty="0" smtClean="0"/>
              <a:t>Treat-Train-Retain </a:t>
            </a:r>
            <a:r>
              <a:rPr lang="lb-LU" b="1" dirty="0" smtClean="0"/>
              <a:t>Rational redistribution of tasks among health workforce teams, 2007</a:t>
            </a:r>
          </a:p>
          <a:p>
            <a:r>
              <a:rPr lang="lb-LU" dirty="0" smtClean="0"/>
              <a:t>WMA</a:t>
            </a:r>
          </a:p>
          <a:p>
            <a:pPr lvl="1"/>
            <a:r>
              <a:rPr lang="en-US" b="1" dirty="0" smtClean="0"/>
              <a:t>WMA Resolution on Task Shifting from the Medical Profession, New Delhi, October 2009</a:t>
            </a:r>
            <a:endParaRPr lang="lb-LU" dirty="0" smtClean="0"/>
          </a:p>
          <a:p>
            <a:r>
              <a:rPr lang="lb-LU" dirty="0" smtClean="0"/>
              <a:t>CPME (Policy paper in progress)</a:t>
            </a:r>
          </a:p>
          <a:p>
            <a:pPr lvl="1"/>
            <a:r>
              <a:rPr lang="lb-LU" b="1" dirty="0" smtClean="0"/>
              <a:t>CPME </a:t>
            </a:r>
            <a:r>
              <a:rPr lang="lb-LU" b="1" dirty="0" smtClean="0">
                <a:solidFill>
                  <a:schemeClr val="accent1"/>
                </a:solidFill>
              </a:rPr>
              <a:t>2010/020</a:t>
            </a:r>
          </a:p>
          <a:p>
            <a:pPr lvl="1"/>
            <a:r>
              <a:rPr lang="lb-LU" b="1" dirty="0" smtClean="0"/>
              <a:t>CPME </a:t>
            </a:r>
            <a:r>
              <a:rPr lang="lb-LU" b="1" dirty="0" smtClean="0">
                <a:solidFill>
                  <a:schemeClr val="accent1"/>
                </a:solidFill>
              </a:rPr>
              <a:t>2010/049</a:t>
            </a:r>
          </a:p>
          <a:p>
            <a:r>
              <a:rPr lang="lb-LU" dirty="0" smtClean="0"/>
              <a:t>AEHM</a:t>
            </a:r>
          </a:p>
          <a:p>
            <a:pPr lvl="1"/>
            <a:r>
              <a:rPr lang="lb-LU" b="1" dirty="0" smtClean="0"/>
              <a:t>Lisbon 8 May 2010</a:t>
            </a:r>
          </a:p>
          <a:p>
            <a:pPr lvl="1"/>
            <a:endParaRPr lang="lb-L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pic>
        <p:nvPicPr>
          <p:cNvPr id="7" name="Picture 6" descr="Vollbild anzei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4331" y="142852"/>
            <a:ext cx="1266825" cy="762000"/>
          </a:xfrm>
          <a:prstGeom prst="rect">
            <a:avLst/>
          </a:prstGeom>
          <a:noFill/>
        </p:spPr>
      </p:pic>
      <p:pic>
        <p:nvPicPr>
          <p:cNvPr id="8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	In health care, the term "Task Shifting" is used to describe a situation where a task normally performed by a physician is transferred to a health professional with a different or lower level of education and training, or to a person specifically trained to perform a limited task only, without having a formal health education. Task shifting occurs both in countries facing shortages of physicians and those not facing shortages.</a:t>
            </a:r>
            <a:endParaRPr lang="lb-L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pic>
        <p:nvPicPr>
          <p:cNvPr id="2050" name="Picture 2" descr="http://t1.gstatic.com/images?q=tbn:SxRlCzHTxgTYyM:http://www.whpa.org/logo_WM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0582" y="4743"/>
            <a:ext cx="933450" cy="7810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57884" y="6000768"/>
            <a:ext cx="282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lb-L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b-LU" b="1" dirty="0" smtClean="0"/>
              <a:t>NEW DELHI, OCTOBER 2009</a:t>
            </a:r>
            <a:endParaRPr lang="lb-LU" b="1" dirty="0"/>
          </a:p>
        </p:txBody>
      </p:sp>
      <p:pic>
        <p:nvPicPr>
          <p:cNvPr id="9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3400" b="1" dirty="0" smtClean="0"/>
              <a:t>In countries </a:t>
            </a:r>
            <a:r>
              <a:rPr lang="en-US" sz="3400" b="1" u="sng" dirty="0" smtClean="0"/>
              <a:t>not </a:t>
            </a:r>
            <a:r>
              <a:rPr lang="en-US" sz="3400" b="1" dirty="0" smtClean="0"/>
              <a:t>facing a critical shortage of physicians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dirty="0" smtClean="0"/>
              <a:t>task shifting may occur for various reasons: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social,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economic, 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professional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under the guise of efficiency, savings or other unproven claims.   </a:t>
            </a:r>
          </a:p>
          <a:p>
            <a:pPr>
              <a:buNone/>
            </a:pPr>
            <a:r>
              <a:rPr lang="en-US" dirty="0" smtClean="0"/>
              <a:t>It may be spurred, or, conversely, impeded, by </a:t>
            </a:r>
            <a:r>
              <a:rPr lang="en-US" b="1" dirty="0" smtClean="0"/>
              <a:t>professions seeking to expand or protect their traditional domain.  </a:t>
            </a:r>
          </a:p>
          <a:p>
            <a:pPr>
              <a:buNone/>
            </a:pPr>
            <a:r>
              <a:rPr lang="en-US" dirty="0" smtClean="0"/>
              <a:t>It may be initiated by </a:t>
            </a:r>
            <a:r>
              <a:rPr lang="en-US" b="1" dirty="0" smtClean="0"/>
              <a:t>health authorities</a:t>
            </a:r>
            <a:r>
              <a:rPr lang="en-US" dirty="0" smtClean="0"/>
              <a:t>, by </a:t>
            </a:r>
            <a:r>
              <a:rPr lang="en-US" b="1" dirty="0" smtClean="0"/>
              <a:t>alternate health care workers </a:t>
            </a:r>
            <a:r>
              <a:rPr lang="en-US" dirty="0" smtClean="0"/>
              <a:t>and sometimes by </a:t>
            </a:r>
            <a:r>
              <a:rPr lang="en-US" b="1" dirty="0" smtClean="0"/>
              <a:t>physicians</a:t>
            </a:r>
            <a:r>
              <a:rPr lang="en-US" dirty="0" smtClean="0"/>
              <a:t> themselves. </a:t>
            </a:r>
          </a:p>
          <a:p>
            <a:pPr>
              <a:buNone/>
            </a:pPr>
            <a:r>
              <a:rPr lang="en-US" dirty="0" smtClean="0"/>
              <a:t>It may be facilitated by the </a:t>
            </a:r>
            <a:r>
              <a:rPr lang="en-US" b="1" dirty="0" smtClean="0"/>
              <a:t>advancement of medical technology</a:t>
            </a:r>
            <a:r>
              <a:rPr lang="en-US" dirty="0" smtClean="0"/>
              <a:t>, which </a:t>
            </a:r>
            <a:r>
              <a:rPr lang="en-US" u="sng" dirty="0" smtClean="0"/>
              <a:t>standardizes the performance and interpretation of certain tasks</a:t>
            </a:r>
            <a:r>
              <a:rPr lang="en-US" dirty="0" smtClean="0"/>
              <a:t>, therefore allowing them to be performed by non-physicians or technical assistants instead of physicians. However, it must be recognized that </a:t>
            </a:r>
            <a:r>
              <a:rPr lang="en-US" u="sng" dirty="0" smtClean="0"/>
              <a:t>medicine can never be viewed solely as a technical discipline.</a:t>
            </a:r>
          </a:p>
          <a:p>
            <a:pPr>
              <a:buNone/>
            </a:pPr>
            <a:r>
              <a:rPr lang="en-US" sz="4400" dirty="0" smtClean="0"/>
              <a:t>This has typically been done in close collaboration with the medical profession.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sp>
        <p:nvSpPr>
          <p:cNvPr id="5" name="TextBox 4"/>
          <p:cNvSpPr txBox="1"/>
          <p:nvPr/>
        </p:nvSpPr>
        <p:spPr>
          <a:xfrm>
            <a:off x="5857884" y="6000768"/>
            <a:ext cx="282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lb-L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b-LU" b="1" dirty="0" smtClean="0"/>
              <a:t>NEW DELHI, OCTOBER 2009</a:t>
            </a:r>
            <a:endParaRPr lang="lb-LU" b="1" dirty="0"/>
          </a:p>
        </p:txBody>
      </p:sp>
      <p:pic>
        <p:nvPicPr>
          <p:cNvPr id="6" name="Picture 2" descr="http://t1.gstatic.com/images?q=tbn:SxRlCzHTxgTYyM:http://www.whpa.org/logo_WM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0582" y="4743"/>
            <a:ext cx="933450" cy="781051"/>
          </a:xfrm>
          <a:prstGeom prst="rect">
            <a:avLst/>
          </a:prstGeom>
          <a:noFill/>
        </p:spPr>
      </p:pic>
      <p:pic>
        <p:nvPicPr>
          <p:cNvPr id="9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Task shifting may occur within an already existing medical team, resulting in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 </a:t>
            </a:r>
            <a:r>
              <a:rPr lang="en-US" u="sng" dirty="0" smtClean="0"/>
              <a:t>reshuffling of the roles and functions</a:t>
            </a:r>
            <a:r>
              <a:rPr lang="en-US" dirty="0" smtClean="0"/>
              <a:t> performed by the members of such a team. </a:t>
            </a:r>
          </a:p>
          <a:p>
            <a:pPr>
              <a:buNone/>
            </a:pPr>
            <a:r>
              <a:rPr lang="en-US" dirty="0" smtClean="0"/>
              <a:t>It may also create new types of personnel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function to </a:t>
            </a:r>
            <a:r>
              <a:rPr lang="en-US" u="sng" dirty="0" smtClean="0"/>
              <a:t>assist</a:t>
            </a:r>
            <a:r>
              <a:rPr lang="en-US" dirty="0" smtClean="0"/>
              <a:t> other health professionals, specifically physicians,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trained to </a:t>
            </a:r>
            <a:r>
              <a:rPr lang="en-US" u="sng" dirty="0" smtClean="0"/>
              <a:t>independently</a:t>
            </a:r>
            <a:r>
              <a:rPr lang="en-US" dirty="0" smtClean="0"/>
              <a:t> perform specific tasks.</a:t>
            </a:r>
            <a:endParaRPr lang="lb-L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sp>
        <p:nvSpPr>
          <p:cNvPr id="5" name="TextBox 4"/>
          <p:cNvSpPr txBox="1"/>
          <p:nvPr/>
        </p:nvSpPr>
        <p:spPr>
          <a:xfrm>
            <a:off x="5857884" y="6000768"/>
            <a:ext cx="282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lb-L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b-LU" b="1" dirty="0" smtClean="0"/>
              <a:t>NEW DELHI, OCTOBER 2009</a:t>
            </a:r>
            <a:endParaRPr lang="lb-LU" b="1" dirty="0"/>
          </a:p>
        </p:txBody>
      </p:sp>
      <p:pic>
        <p:nvPicPr>
          <p:cNvPr id="6" name="Picture 2" descr="http://t1.gstatic.com/images?q=tbn:SxRlCzHTxgTYyM:http://www.whpa.org/logo_WM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0582" y="4743"/>
            <a:ext cx="933450" cy="781051"/>
          </a:xfrm>
          <a:prstGeom prst="rect">
            <a:avLst/>
          </a:prstGeom>
          <a:noFill/>
        </p:spPr>
      </p:pic>
      <p:pic>
        <p:nvPicPr>
          <p:cNvPr id="9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Task shifting carries with it significant risks.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decreased </a:t>
            </a:r>
            <a:r>
              <a:rPr lang="en-US" u="sng" dirty="0" smtClean="0"/>
              <a:t>quality of patient care</a:t>
            </a:r>
            <a:r>
              <a:rPr lang="en-US" dirty="0" smtClean="0"/>
              <a:t>, particularly if medical judgment and decision making is transferred.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reduced </a:t>
            </a:r>
            <a:r>
              <a:rPr lang="en-US" u="sng" dirty="0" smtClean="0"/>
              <a:t>patient-physician contact</a:t>
            </a:r>
            <a:r>
              <a:rPr lang="en-US" dirty="0" smtClean="0"/>
              <a:t>, 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fragmented</a:t>
            </a:r>
            <a:r>
              <a:rPr lang="en-US" dirty="0" smtClean="0"/>
              <a:t> and inefficient </a:t>
            </a:r>
            <a:r>
              <a:rPr lang="en-US" u="sng" dirty="0" smtClean="0"/>
              <a:t>service</a:t>
            </a:r>
            <a:r>
              <a:rPr lang="en-US" dirty="0" smtClean="0"/>
              <a:t>,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lack of proper </a:t>
            </a:r>
            <a:r>
              <a:rPr lang="en-US" u="sng" dirty="0" smtClean="0"/>
              <a:t>follow up</a:t>
            </a:r>
            <a:r>
              <a:rPr lang="en-US" dirty="0" smtClean="0"/>
              <a:t>, 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incorrect diagnosis and treatment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inability to deal with </a:t>
            </a:r>
            <a:r>
              <a:rPr lang="en-US" u="sng" dirty="0" smtClean="0"/>
              <a:t>complications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increase the demand on physicians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increased </a:t>
            </a:r>
            <a:r>
              <a:rPr lang="en-US" u="sng" dirty="0" smtClean="0"/>
              <a:t>professional and/or legal responsibility </a:t>
            </a:r>
            <a:r>
              <a:rPr lang="en-US" dirty="0" smtClean="0"/>
              <a:t>for the care given by health care workers under supervision</a:t>
            </a:r>
            <a:endParaRPr lang="lb-L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sp>
        <p:nvSpPr>
          <p:cNvPr id="5" name="TextBox 4"/>
          <p:cNvSpPr txBox="1"/>
          <p:nvPr/>
        </p:nvSpPr>
        <p:spPr>
          <a:xfrm>
            <a:off x="5857884" y="6000768"/>
            <a:ext cx="282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lb-L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b-LU" b="1" dirty="0" smtClean="0"/>
              <a:t>NEW DELHI, OCTOBER 2009</a:t>
            </a:r>
            <a:endParaRPr lang="lb-LU" b="1" dirty="0"/>
          </a:p>
        </p:txBody>
      </p:sp>
      <p:pic>
        <p:nvPicPr>
          <p:cNvPr id="6" name="Picture 2" descr="http://t1.gstatic.com/images?q=tbn:SxRlCzHTxgTYyM:http://www.whpa.org/logo_WM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0582" y="4743"/>
            <a:ext cx="933450" cy="781051"/>
          </a:xfrm>
          <a:prstGeom prst="rect">
            <a:avLst/>
          </a:prstGeom>
          <a:noFill/>
        </p:spPr>
      </p:pic>
      <p:pic>
        <p:nvPicPr>
          <p:cNvPr id="9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/>
              <a:t>T</a:t>
            </a:r>
            <a:r>
              <a:rPr lang="en-US" dirty="0" smtClean="0"/>
              <a:t>he World Medical Association recommends the following guidelines: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and continuity of care and patient safety must never be compromised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physicians and their professional representative associations should be consulted and closely involved from the beginning in all aspects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Quality assurance standards and treatment </a:t>
            </a:r>
            <a:r>
              <a:rPr lang="en-US" u="sng" dirty="0" smtClean="0"/>
              <a:t>protocols must be defined</a:t>
            </a:r>
            <a:r>
              <a:rPr lang="en-US" dirty="0" smtClean="0"/>
              <a:t>, developed and supervised by physicians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countries with a </a:t>
            </a:r>
            <a:r>
              <a:rPr lang="en-US" u="sng" dirty="0" smtClean="0"/>
              <a:t>critical shortage of physicians</a:t>
            </a:r>
            <a:r>
              <a:rPr lang="en-US" dirty="0" smtClean="0"/>
              <a:t>, </a:t>
            </a:r>
            <a:r>
              <a:rPr lang="en-US" u="sng" dirty="0" smtClean="0"/>
              <a:t>task shifting </a:t>
            </a:r>
            <a:r>
              <a:rPr lang="en-US" dirty="0" smtClean="0"/>
              <a:t>should be viewed as an </a:t>
            </a:r>
            <a:r>
              <a:rPr lang="en-US" u="sng" dirty="0" smtClean="0"/>
              <a:t>interim strategy </a:t>
            </a:r>
            <a:r>
              <a:rPr lang="en-US" dirty="0" smtClean="0"/>
              <a:t>with a clearly formulated exit strategy.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aspiration should be to train and employ more skilled workers rather than shifting tasks to less skilled workers.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Task shifting should not be undertaken or viewed solely as a cost saving measure </a:t>
            </a:r>
          </a:p>
          <a:p>
            <a:pPr marL="514350" indent="-514350">
              <a:buFont typeface="+mj-lt"/>
              <a:buAutoNum type="arabicPeriod"/>
            </a:pPr>
            <a:endParaRPr lang="lb-L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Luxembourg</a:t>
            </a:r>
            <a:endParaRPr lang="lb-LU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sp>
        <p:nvSpPr>
          <p:cNvPr id="5" name="TextBox 4"/>
          <p:cNvSpPr txBox="1"/>
          <p:nvPr/>
        </p:nvSpPr>
        <p:spPr>
          <a:xfrm>
            <a:off x="5857884" y="6000768"/>
            <a:ext cx="282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lb-L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b-LU" b="1" dirty="0" smtClean="0"/>
              <a:t>NEW DELHI, OCTOBER 2009</a:t>
            </a:r>
            <a:endParaRPr lang="lb-LU" b="1" dirty="0"/>
          </a:p>
        </p:txBody>
      </p:sp>
      <p:pic>
        <p:nvPicPr>
          <p:cNvPr id="6" name="Picture 2" descr="http://t1.gstatic.com/images?q=tbn:SxRlCzHTxgTYyM:http://www.whpa.org/logo_WM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0582" y="4743"/>
            <a:ext cx="933450" cy="781051"/>
          </a:xfrm>
          <a:prstGeom prst="rect">
            <a:avLst/>
          </a:prstGeom>
          <a:noFill/>
        </p:spPr>
      </p:pic>
      <p:pic>
        <p:nvPicPr>
          <p:cNvPr id="9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The World Medical Association recommends the following guidelines: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1800" dirty="0" smtClean="0"/>
              <a:t>Task shifting should be complemented with incentives for the </a:t>
            </a:r>
            <a:r>
              <a:rPr lang="en-US" sz="1800" u="sng" dirty="0" smtClean="0"/>
              <a:t>retention of health professionals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1800" dirty="0"/>
              <a:t>S</a:t>
            </a:r>
            <a:r>
              <a:rPr lang="en-US" sz="1800" dirty="0" smtClean="0"/>
              <a:t>olutions appropriate for one country cannot be automatically adopted by others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1800" dirty="0"/>
              <a:t>R</a:t>
            </a:r>
            <a:r>
              <a:rPr lang="en-US" sz="1800" dirty="0" smtClean="0"/>
              <a:t>egular assessment and monitoring of the </a:t>
            </a:r>
            <a:r>
              <a:rPr lang="en-US" sz="1800" u="sng" dirty="0" smtClean="0"/>
              <a:t>entire</a:t>
            </a:r>
            <a:r>
              <a:rPr lang="en-US" sz="1800" dirty="0" smtClean="0"/>
              <a:t> health system.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1800" dirty="0" smtClean="0"/>
              <a:t>Task shifting studied and assessed independently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1800" u="sng" dirty="0"/>
              <a:t>C</a:t>
            </a:r>
            <a:r>
              <a:rPr lang="en-US" sz="1800" u="sng" dirty="0" smtClean="0"/>
              <a:t>ollaborative practice or a team/partner approach</a:t>
            </a:r>
            <a:r>
              <a:rPr lang="en-US" sz="1800" dirty="0" smtClean="0"/>
              <a:t>, should be developed in parallel to task shifting and viewed as the gold standard.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1800" u="sng" dirty="0"/>
              <a:t>T</a:t>
            </a:r>
            <a:r>
              <a:rPr lang="en-US" sz="1800" u="sng" dirty="0" smtClean="0"/>
              <a:t>raining in leadership and teamwork</a:t>
            </a:r>
            <a:r>
              <a:rPr lang="en-US" sz="1800" dirty="0" smtClean="0"/>
              <a:t> must be improved in order for collaborative practice to succeed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1800" dirty="0" smtClean="0"/>
              <a:t>Task shifting should be preceded by a systematic review, analysis and discussion of the potential needs, costs and benefits</a:t>
            </a:r>
          </a:p>
          <a:p>
            <a:endParaRPr lang="lb-LU" sz="1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2910" y="6492875"/>
            <a:ext cx="2133600" cy="365125"/>
          </a:xfrm>
        </p:spPr>
        <p:txBody>
          <a:bodyPr/>
          <a:lstStyle/>
          <a:p>
            <a:r>
              <a:rPr lang="lb-LU" dirty="0" smtClean="0"/>
              <a:t>28/05/2010</a:t>
            </a:r>
            <a:endParaRPr lang="lb-L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92899"/>
            <a:ext cx="2895600" cy="365125"/>
          </a:xfrm>
        </p:spPr>
        <p:txBody>
          <a:bodyPr/>
          <a:lstStyle/>
          <a:p>
            <a:r>
              <a:rPr lang="lb-LU" dirty="0" smtClean="0"/>
              <a:t>EANA Spring Meeting Luxembourg</a:t>
            </a:r>
            <a:endParaRPr lang="lb-L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b-LU" b="1" dirty="0" smtClean="0">
                <a:solidFill>
                  <a:srgbClr val="92D050"/>
                </a:solidFill>
              </a:rPr>
              <a:t>	TASK </a:t>
            </a:r>
            <a:r>
              <a:rPr lang="lb-LU" b="1" dirty="0" smtClean="0">
                <a:solidFill>
                  <a:srgbClr val="92D050"/>
                </a:solidFill>
              </a:rPr>
              <a:t>SHIFTING</a:t>
            </a:r>
            <a:endParaRPr lang="lb-LU" dirty="0"/>
          </a:p>
        </p:txBody>
      </p:sp>
      <p:sp>
        <p:nvSpPr>
          <p:cNvPr id="5" name="TextBox 4"/>
          <p:cNvSpPr txBox="1"/>
          <p:nvPr/>
        </p:nvSpPr>
        <p:spPr>
          <a:xfrm>
            <a:off x="5857884" y="6000768"/>
            <a:ext cx="282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lb-L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b-LU" b="1" dirty="0" smtClean="0"/>
              <a:t>NEW DELHI, OCTOBER 2009</a:t>
            </a:r>
            <a:endParaRPr lang="lb-LU" b="1" dirty="0"/>
          </a:p>
        </p:txBody>
      </p:sp>
      <p:pic>
        <p:nvPicPr>
          <p:cNvPr id="6" name="Picture 2" descr="http://t1.gstatic.com/images?q=tbn:SxRlCzHTxgTYyM:http://www.whpa.org/logo_WM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0582" y="4743"/>
            <a:ext cx="933450" cy="781051"/>
          </a:xfrm>
          <a:prstGeom prst="rect">
            <a:avLst/>
          </a:prstGeom>
          <a:noFill/>
        </p:spPr>
      </p:pic>
      <p:pic>
        <p:nvPicPr>
          <p:cNvPr id="9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216</TotalTime>
  <Words>856</Words>
  <Application>Microsoft Office PowerPoint</Application>
  <PresentationFormat>On-screen Show (4:3)</PresentationFormat>
  <Paragraphs>151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TASK SHIFTING</vt:lpstr>
      <vt:lpstr> TASK SHIFTING</vt:lpstr>
      <vt:lpstr> TASK SHIFTING</vt:lpstr>
      <vt:lpstr> TASK SHIFTING</vt:lpstr>
      <vt:lpstr> TASK SHIFTING</vt:lpstr>
      <vt:lpstr> TASK SHIFTING</vt:lpstr>
      <vt:lpstr> TASK SHIFTING</vt:lpstr>
      <vt:lpstr> TASK SHIFTING</vt:lpstr>
      <vt:lpstr> TASK SHIFTING</vt:lpstr>
      <vt:lpstr> TASK SHIFTING</vt:lpstr>
      <vt:lpstr> TASK SHIFTING</vt:lpstr>
      <vt:lpstr> TASK SHIFTING</vt:lpstr>
      <vt:lpstr> TASK SHIFTING</vt:lpstr>
      <vt:lpstr> TASK SHIFTING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SHIFTING</dc:title>
  <dc:creator>Schumcl</dc:creator>
  <cp:lastModifiedBy>Schumcl</cp:lastModifiedBy>
  <cp:revision>22</cp:revision>
  <dcterms:created xsi:type="dcterms:W3CDTF">2010-05-23T06:44:18Z</dcterms:created>
  <dcterms:modified xsi:type="dcterms:W3CDTF">2010-05-27T13:34:26Z</dcterms:modified>
</cp:coreProperties>
</file>